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7" r:id="rId2"/>
    <p:sldMasterId id="2147483904" r:id="rId3"/>
  </p:sldMasterIdLst>
  <p:notesMasterIdLst>
    <p:notesMasterId r:id="rId15"/>
  </p:notesMasterIdLst>
  <p:handoutMasterIdLst>
    <p:handoutMasterId r:id="rId16"/>
  </p:handoutMasterIdLst>
  <p:sldIdLst>
    <p:sldId id="256" r:id="rId4"/>
    <p:sldId id="458" r:id="rId5"/>
    <p:sldId id="474" r:id="rId6"/>
    <p:sldId id="432" r:id="rId7"/>
    <p:sldId id="416" r:id="rId8"/>
    <p:sldId id="417" r:id="rId9"/>
    <p:sldId id="418" r:id="rId10"/>
    <p:sldId id="419" r:id="rId11"/>
    <p:sldId id="420" r:id="rId12"/>
    <p:sldId id="401" r:id="rId13"/>
    <p:sldId id="455" r:id="rId14"/>
  </p:sldIdLst>
  <p:sldSz cx="9144000" cy="6858000" type="screen4x3"/>
  <p:notesSz cx="698500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5C4A1"/>
    <a:srgbClr val="C8C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0" autoAdjust="0"/>
    <p:restoredTop sz="74272" autoAdjust="0"/>
  </p:normalViewPr>
  <p:slideViewPr>
    <p:cSldViewPr>
      <p:cViewPr varScale="1">
        <p:scale>
          <a:sx n="59" d="100"/>
          <a:sy n="59" d="100"/>
        </p:scale>
        <p:origin x="1539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18563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7F01E1E6-85EE-4599-AFB3-095F7D84C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00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1275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18563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66823826-D37D-4D98-8F0B-ECC4F847F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255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E30B4F0-CA67-4DC0-B15A-BAF1C51031D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3163" y="696913"/>
            <a:ext cx="4638675" cy="34798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823826-D37D-4D98-8F0B-ECC4F847F68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22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C3702DF-524E-42B4-AA33-F38537B6AD57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3163" y="696913"/>
            <a:ext cx="4638675" cy="3479800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8B3EEDB-B121-4146-A250-54AE1A1B6512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3163" y="696913"/>
            <a:ext cx="4638675" cy="34798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690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DD8939A0-F4C3-4CCD-92D4-7F4EDE7C5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C32E4-77DD-457C-B18E-F9E265BD36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6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B4A17-B1F4-4B92-A445-ED13B3079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24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439F7148-B5D5-4587-B021-4AE9C8545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882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63F58-9ECF-4982-8084-FCED53C6F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27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D8B9F-7307-4B7F-B03C-9F311516F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37D40-662F-4E79-81EB-F510B6930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39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70807-AB06-4C49-826C-14943F468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02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BBD95-47D7-49A4-95D8-2DB07FD16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71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8D7BE-A947-49DB-99CC-B7E05B3A33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001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841E3-24AE-49CF-9F50-E76E85375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54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6DF65-37FC-4722-8541-F5BB64607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632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7D004-D5DA-46B8-A8F8-E689C97CB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336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EE898-CFB0-4807-A9E1-7325D24F4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531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50C8A-C175-436F-B886-432D98D13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7390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>
              <a:gd name="T0" fmla="*/ 2147483647 w 4128"/>
              <a:gd name="T1" fmla="*/ 2147483647 h 479"/>
              <a:gd name="T2" fmla="*/ 2147483647 w 4128"/>
              <a:gd name="T3" fmla="*/ 2147483647 h 479"/>
              <a:gd name="T4" fmla="*/ 2147483647 w 4128"/>
              <a:gd name="T5" fmla="*/ 2147483647 h 479"/>
              <a:gd name="T6" fmla="*/ 0 w 4128"/>
              <a:gd name="T7" fmla="*/ 2147483647 h 479"/>
              <a:gd name="T8" fmla="*/ 2147483647 w 4128"/>
              <a:gd name="T9" fmla="*/ 2147483647 h 4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A2A55FD4-7ACF-4C93-B024-7B40D098F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528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F5D2C-DA1B-4A19-8079-6870F40CF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82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33FA4-D31D-4A3C-8D1E-4BAA2BA97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5857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17656-B2C4-4D7E-9FCA-E507B8B0F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73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8D2C6-358C-42C4-B5FF-001BF29AA5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171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B221E-EC4F-4C50-942B-10B73918A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323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695B6-A0CC-4935-922E-FC7F134AF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33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43E21-5A2F-461F-8750-9483791FF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9860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F678C-E49E-4610-9303-68F1104C6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720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ECDF9-47E6-413B-BAE3-0FF356E88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4001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D396C-4B6D-4E4E-B5CF-3E0ACAD6A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478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9C5D6-78E2-4BAD-AF75-B18A77559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56F69-3C9F-45D1-8724-96CC7EE75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91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9910C-E567-42B3-AD3D-74110A845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82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A2F05-5DC8-46F9-A61A-6CD1E2C33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45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D15C4-990F-4623-BCA3-A3CEF237B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8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8F4BB-D912-4B39-9ECD-7FCF4B698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7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4D458-EE01-403B-9D90-34E9C5725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24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1E7D6A1-E5B7-47A6-B860-066C4F8F0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255E4336-6A15-490F-ACAF-012F5EEA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148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4A169CF-56AC-4E36-9AEC-A1E318BB9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96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4419600" cy="1143000"/>
          </a:xfrm>
        </p:spPr>
        <p:txBody>
          <a:bodyPr/>
          <a:lstStyle/>
          <a:p>
            <a:r>
              <a:rPr kumimoji="0" lang="en-US" altLang="en-US" sz="3600" b="1" dirty="0">
                <a:solidFill>
                  <a:schemeClr val="tx1"/>
                </a:solidFill>
              </a:rPr>
              <a:t>Comprehending the Psalms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876800"/>
            <a:ext cx="4648200" cy="990600"/>
          </a:xfrm>
        </p:spPr>
        <p:txBody>
          <a:bodyPr/>
          <a:lstStyle/>
          <a:p>
            <a:pPr algn="l"/>
            <a:r>
              <a:rPr lang="en-US" altLang="en-US" b="1"/>
              <a:t>Dr. Rodney K. Duke</a:t>
            </a:r>
          </a:p>
        </p:txBody>
      </p:sp>
      <p:pic>
        <p:nvPicPr>
          <p:cNvPr id="21508" name="Picture 4" descr="papyrus_66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81000"/>
            <a:ext cx="3238500" cy="370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228600" y="685800"/>
            <a:ext cx="86868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b="1" dirty="0"/>
              <a:t>Assignment #6</a:t>
            </a:r>
          </a:p>
          <a:p>
            <a:endParaRPr lang="en-US" altLang="en-US" b="1" dirty="0"/>
          </a:p>
          <a:p>
            <a:r>
              <a:rPr lang="en-US" b="1" dirty="0"/>
              <a:t>6.	Objective: Develop skill of identifying the “balanced thought structures” (parallelism) of Hebrew poetry.</a:t>
            </a:r>
            <a:br>
              <a:rPr lang="en-US" b="1" dirty="0"/>
            </a:br>
            <a:endParaRPr lang="en-US" b="1" dirty="0"/>
          </a:p>
          <a:p>
            <a:pPr marL="457200" indent="-457200">
              <a:buFont typeface="+mj-lt"/>
              <a:buAutoNum type="alphaLcParenR"/>
            </a:pPr>
            <a:r>
              <a:rPr lang="en-US" b="1" dirty="0"/>
              <a:t> In the handout, study the pages on “Balanced Thought Structures.” (pp. 24-25)</a:t>
            </a:r>
            <a:br>
              <a:rPr lang="en-US" b="1" dirty="0"/>
            </a:br>
            <a:endParaRPr lang="en-US" b="1" dirty="0"/>
          </a:p>
          <a:p>
            <a:pPr marL="457200" lvl="0" indent="-457200">
              <a:buFont typeface="+mj-lt"/>
              <a:buAutoNum type="alphaLcParenR"/>
            </a:pPr>
            <a:r>
              <a:rPr lang="en-US" b="1" dirty="0"/>
              <a:t>Using the handout translation of Psalm 24 (p. 27), outline major parts of the psalm.  (Come up with your own headings.  This psalm does </a:t>
            </a:r>
            <a:r>
              <a:rPr lang="en-US" b="1" dirty="0">
                <a:solidFill>
                  <a:srgbClr val="C00000"/>
                </a:solidFill>
              </a:rPr>
              <a:t>not</a:t>
            </a:r>
            <a:r>
              <a:rPr lang="en-US" b="1" dirty="0"/>
              <a:t> fit one of the 3 major types.)</a:t>
            </a:r>
            <a:br>
              <a:rPr lang="en-US" b="1" dirty="0"/>
            </a:br>
            <a:endParaRPr lang="en-US" b="1" dirty="0"/>
          </a:p>
          <a:p>
            <a:pPr marL="457200" lvl="0" indent="-457200">
              <a:buFont typeface="+mj-lt"/>
              <a:buAutoNum type="alphaLcParenR"/>
            </a:pPr>
            <a:r>
              <a:rPr lang="en-US" b="1" dirty="0"/>
              <a:t>Using the handout translation of Psalm 24 (p. 27), diagram with letters and slash lines, verse-by-verse, each of the balanced units in Psalm 24.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066800" y="3048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/>
              <a:t>Purposes of Creating an Outline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124200" y="1447800"/>
            <a:ext cx="32004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/>
              <a:t>I. Main summary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/>
              <a:t>	A. Summary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/>
              <a:t>		1. sum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/>
              <a:t>		2. sum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/>
              <a:t>	B. Summary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/>
              <a:t>II. Main summary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/>
              <a:t>Etc.</a:t>
            </a:r>
          </a:p>
        </p:txBody>
      </p:sp>
      <p:sp>
        <p:nvSpPr>
          <p:cNvPr id="6148" name="AutoShape 4"/>
          <p:cNvSpPr>
            <a:spLocks/>
          </p:cNvSpPr>
          <p:nvPr/>
        </p:nvSpPr>
        <p:spPr bwMode="auto">
          <a:xfrm>
            <a:off x="2733091" y="1600200"/>
            <a:ext cx="381000" cy="3505200"/>
          </a:xfrm>
          <a:prstGeom prst="leftBrace">
            <a:avLst>
              <a:gd name="adj1" fmla="val 76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228599" y="2438400"/>
            <a:ext cx="2590801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chemeClr val="accent6"/>
                </a:solidFill>
                <a:latin typeface="Times New Roman" charset="0"/>
              </a:rPr>
              <a:t>1) Outline structure: gives </a:t>
            </a:r>
            <a:r>
              <a:rPr lang="en-US" b="1" u="sng" dirty="0">
                <a:solidFill>
                  <a:schemeClr val="accent6"/>
                </a:solidFill>
                <a:latin typeface="Times New Roman" charset="0"/>
              </a:rPr>
              <a:t>overview of</a:t>
            </a:r>
            <a:r>
              <a:rPr lang="en-US" b="1" dirty="0">
                <a:solidFill>
                  <a:schemeClr val="accent6"/>
                </a:solidFill>
                <a:latin typeface="Times New Roman" charset="0"/>
              </a:rPr>
              <a:t> </a:t>
            </a:r>
            <a:r>
              <a:rPr lang="en-US" b="1" u="sng" dirty="0">
                <a:solidFill>
                  <a:schemeClr val="accent6"/>
                </a:solidFill>
                <a:latin typeface="Times New Roman" charset="0"/>
              </a:rPr>
              <a:t>flow of though</a:t>
            </a:r>
            <a:r>
              <a:rPr lang="en-US" b="1" dirty="0">
                <a:solidFill>
                  <a:schemeClr val="accent6"/>
                </a:solidFill>
                <a:latin typeface="Times New Roman" charset="0"/>
              </a:rPr>
              <a:t>t / syntactic level</a:t>
            </a:r>
          </a:p>
        </p:txBody>
      </p:sp>
      <p:sp>
        <p:nvSpPr>
          <p:cNvPr id="6150" name="AutoShape 6"/>
          <p:cNvSpPr>
            <a:spLocks/>
          </p:cNvSpPr>
          <p:nvPr/>
        </p:nvSpPr>
        <p:spPr bwMode="auto">
          <a:xfrm>
            <a:off x="5715000" y="1600200"/>
            <a:ext cx="838200" cy="3505200"/>
          </a:xfrm>
          <a:prstGeom prst="rightBrace">
            <a:avLst>
              <a:gd name="adj1" fmla="val 3484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en-US" altLang="en-US" sz="2400" b="1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705600" y="2362200"/>
            <a:ext cx="21336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Char char="§"/>
              <a:defRPr kumimoji="1"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50000"/>
              <a:buFont typeface="Monotype Sorts" pitchFamily="2" charset="2"/>
              <a:buChar char="l"/>
              <a:defRPr kumimoji="1"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 b="1" dirty="0">
                <a:solidFill>
                  <a:schemeClr val="accent1"/>
                </a:solidFill>
              </a:rPr>
              <a:t>2) Outline labels: function as summaries &amp; give </a:t>
            </a:r>
            <a:r>
              <a:rPr kumimoji="0" lang="en-US" altLang="en-US" sz="2400" b="1" u="sng" dirty="0">
                <a:solidFill>
                  <a:schemeClr val="accent1"/>
                </a:solidFill>
              </a:rPr>
              <a:t>overview of content</a:t>
            </a:r>
            <a:r>
              <a:rPr kumimoji="0" lang="en-US" altLang="en-US" sz="2400" b="1" dirty="0">
                <a:solidFill>
                  <a:schemeClr val="accent1"/>
                </a:solidFill>
              </a:rPr>
              <a:t> / semantic level</a:t>
            </a:r>
          </a:p>
        </p:txBody>
      </p:sp>
    </p:spTree>
    <p:extLst>
      <p:ext uri="{BB962C8B-B14F-4D97-AF65-F5344CB8AC3E}">
        <p14:creationId xmlns:p14="http://schemas.microsoft.com/office/powerpoint/2010/main" val="99164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88FAD-40DA-FB93-588A-2F3CC54904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>
            <a:extLst>
              <a:ext uri="{FF2B5EF4-FFF2-40B4-BE49-F238E27FC236}">
                <a16:creationId xmlns:a16="http://schemas.microsoft.com/office/drawing/2014/main" id="{AA88F351-3CE5-8328-5DE5-AA64C68B5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8600"/>
            <a:ext cx="85344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marR="0" lvl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CLASS </a:t>
            </a:r>
            <a:r>
              <a:rPr lang="en-US" altLang="en-US" sz="2800" b="1" dirty="0">
                <a:solidFill>
                  <a:srgbClr val="333333"/>
                </a:solidFill>
              </a:rPr>
              <a:t>4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Assign: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Daily Journal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en-US" altLang="en-US" b="1" dirty="0">
                <a:solidFill>
                  <a:srgbClr val="333333"/>
                </a:solidFill>
              </a:rPr>
              <a:t>Assign. #6.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Outline AND diagram the balanced thought structure of Ps 24.</a:t>
            </a:r>
          </a:p>
          <a:p>
            <a:pPr lvl="0">
              <a:buFont typeface="+mj-lt"/>
              <a:buAutoNum type="arabicParenR"/>
            </a:pPr>
            <a:r>
              <a:rPr lang="en-US" altLang="en-US" b="1" dirty="0">
                <a:solidFill>
                  <a:srgbClr val="333333"/>
                </a:solidFill>
              </a:rPr>
              <a:t>Assign. #7.   </a:t>
            </a:r>
            <a:r>
              <a:rPr lang="en-US" b="1" dirty="0"/>
              <a:t>Discover the various roles of the Israelite priests.  (Long reading on priests, if interested)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sng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sng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Day Objectives: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Explain the cultic symbol system behind the sacrificial system.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Learn how to diagram “balanced thought structures.”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en-US" altLang="en-US" b="1" dirty="0">
                <a:solidFill>
                  <a:srgbClr val="333333"/>
                </a:solidFill>
              </a:rPr>
              <a:t>Develop skill outlining psalm types.</a:t>
            </a: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graphicFrame>
        <p:nvGraphicFramePr>
          <p:cNvPr id="1026" name="Object 1024">
            <a:extLst>
              <a:ext uri="{FF2B5EF4-FFF2-40B4-BE49-F238E27FC236}">
                <a16:creationId xmlns:a16="http://schemas.microsoft.com/office/drawing/2014/main" id="{A10702BD-091B-1EDA-DD6D-D2433B2A95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337043"/>
              </p:ext>
            </p:extLst>
          </p:nvPr>
        </p:nvGraphicFramePr>
        <p:xfrm>
          <a:off x="4648200" y="3276600"/>
          <a:ext cx="1683283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891800" imgH="1526760" progId="MS_ClipArt_Gallery.5">
                  <p:embed/>
                </p:oleObj>
              </mc:Choice>
              <mc:Fallback>
                <p:oleObj name="Clip" r:id="rId3" imgW="1891800" imgH="1526760" progId="MS_ClipArt_Gallery.5">
                  <p:embed/>
                  <p:pic>
                    <p:nvPicPr>
                      <p:cNvPr id="1026" name="Object 1024">
                        <a:extLst>
                          <a:ext uri="{FF2B5EF4-FFF2-40B4-BE49-F238E27FC236}">
                            <a16:creationId xmlns:a16="http://schemas.microsoft.com/office/drawing/2014/main" id="{A10702BD-091B-1EDA-DD6D-D2433B2A95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276600"/>
                        <a:ext cx="1683283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767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AEB8B12-1A74-5151-C0DD-E1EF41F11918}"/>
              </a:ext>
            </a:extLst>
          </p:cNvPr>
          <p:cNvSpPr txBox="1"/>
          <p:nvPr/>
        </p:nvSpPr>
        <p:spPr>
          <a:xfrm>
            <a:off x="171450" y="-19654"/>
            <a:ext cx="883920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dirty="0">
                <a:solidFill>
                  <a:srgbClr val="333333"/>
                </a:solidFill>
              </a:rPr>
              <a:t>REVIEW:  IDENTIFYING TYPES OF PSALMS (Assign, #2)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200" b="1" dirty="0">
                <a:solidFill>
                  <a:srgbClr val="C00000"/>
                </a:solidFill>
              </a:rPr>
              <a:t>Psalms of Petition/</a:t>
            </a:r>
            <a:r>
              <a:rPr lang="en-US" sz="2200" b="1" dirty="0" err="1">
                <a:solidFill>
                  <a:srgbClr val="C00000"/>
                </a:solidFill>
              </a:rPr>
              <a:t>Lamant</a:t>
            </a:r>
            <a:r>
              <a:rPr lang="en-US" sz="2200" b="1" dirty="0">
                <a:solidFill>
                  <a:srgbClr val="C00000"/>
                </a:solidFill>
              </a:rPr>
              <a:t> (</a:t>
            </a:r>
            <a:r>
              <a:rPr lang="en-US" sz="2200" b="1" dirty="0" err="1">
                <a:solidFill>
                  <a:srgbClr val="C00000"/>
                </a:solidFill>
              </a:rPr>
              <a:t>Pss</a:t>
            </a:r>
            <a:r>
              <a:rPr lang="en-US" sz="2200" b="1" dirty="0">
                <a:solidFill>
                  <a:srgbClr val="C00000"/>
                </a:solidFill>
              </a:rPr>
              <a:t> 74, 79)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u="sng" dirty="0">
                <a:solidFill>
                  <a:srgbClr val="333333"/>
                </a:solidFill>
              </a:rPr>
              <a:t>Intention:</a:t>
            </a:r>
            <a:r>
              <a:rPr lang="en-US" sz="2200" b="1" dirty="0">
                <a:solidFill>
                  <a:srgbClr val="333333"/>
                </a:solidFill>
              </a:rPr>
              <a:t> Get God to act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Addressed to God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Mood shifts from lament/despair to confidence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Time orientation: present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</a:rPr>
              <a:t>Psalms</a:t>
            </a:r>
            <a:r>
              <a:rPr kumimoji="0" lang="en-US" sz="2200" b="1" i="0" u="none" strike="noStrike" kern="1200" cap="none" spc="0" normalizeH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</a:rPr>
              <a:t> of Declarative Praise/</a:t>
            </a:r>
            <a:r>
              <a:rPr kumimoji="0" lang="en-US" sz="2200" b="1" i="0" u="none" strike="noStrike" kern="1200" cap="none" spc="0" normalizeH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</a:rPr>
              <a:t>Thanksigiving</a:t>
            </a:r>
            <a:r>
              <a:rPr kumimoji="0" lang="en-US" sz="2200" b="1" i="0" u="none" strike="noStrike" kern="1200" cap="none" spc="0" normalizeH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</a:rPr>
              <a:t> (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</a:rPr>
              <a:t>Pss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</a:rPr>
              <a:t> 34, 116)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u="sng" dirty="0">
                <a:solidFill>
                  <a:srgbClr val="333333"/>
                </a:solidFill>
              </a:rPr>
              <a:t>Intention</a:t>
            </a:r>
            <a:r>
              <a:rPr lang="en-US" sz="2200" b="1" dirty="0">
                <a:solidFill>
                  <a:srgbClr val="333333"/>
                </a:solidFill>
              </a:rPr>
              <a:t>: Thanking God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Addressee: God, general audience, sometimes oneself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Mood consistent: upbeat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Time orientation: reflects back on past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</a:rPr>
              <a:t>Psalms of Descriptive</a:t>
            </a:r>
            <a:r>
              <a:rPr kumimoji="0" lang="en-US" sz="2200" b="1" i="0" u="none" strike="noStrike" kern="1200" cap="none" spc="0" normalizeH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</a:rPr>
              <a:t> Praise/Hymns (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</a:rPr>
              <a:t>Pss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</a:rPr>
              <a:t> 33, 113)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u="sng" dirty="0">
                <a:solidFill>
                  <a:srgbClr val="333333"/>
                </a:solidFill>
              </a:rPr>
              <a:t>Intention</a:t>
            </a:r>
            <a:r>
              <a:rPr lang="en-US" sz="2200" b="1" dirty="0">
                <a:solidFill>
                  <a:srgbClr val="333333"/>
                </a:solidFill>
              </a:rPr>
              <a:t>: Praise God in general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Addressed to general audience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Mood consistent: upbeat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</a:rPr>
              <a:t>Time orientation: rather atemporal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0F632B-0C19-9282-6F6C-1DE96F5FC6C1}"/>
              </a:ext>
            </a:extLst>
          </p:cNvPr>
          <p:cNvSpPr txBox="1"/>
          <p:nvPr/>
        </p:nvSpPr>
        <p:spPr>
          <a:xfrm>
            <a:off x="6400800" y="762000"/>
            <a:ext cx="2514600" cy="156966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Note: Two major naming systems used by commentators.</a:t>
            </a:r>
          </a:p>
        </p:txBody>
      </p:sp>
    </p:spTree>
    <p:extLst>
      <p:ext uri="{BB962C8B-B14F-4D97-AF65-F5344CB8AC3E}">
        <p14:creationId xmlns:p14="http://schemas.microsoft.com/office/powerpoint/2010/main" val="1330321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Text Box 2"/>
          <p:cNvSpPr txBox="1">
            <a:spLocks noChangeArrowheads="1"/>
          </p:cNvSpPr>
          <p:nvPr/>
        </p:nvSpPr>
        <p:spPr bwMode="auto">
          <a:xfrm>
            <a:off x="0" y="558800"/>
            <a:ext cx="9144000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alt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Theological Basis and/or Implications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Each psalm has own distinct message; but some generalizations: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A. Petitions: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	1.  God is to be approached boldly, with complete openness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	2.  Even in despair, the psalmist expressed trust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B. Thanksgivings: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	1.  God is to be thanked by testimony before  the community</a:t>
            </a:r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</a:b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        in celebration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	2.  God is experientially knowable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	3.  Faith in God who acts on their behalf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C. Hymns: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	1.  God is worthy of praise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	2.  God, who is majestic and sovereign, graciously</a:t>
            </a:r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</a:b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               condescends to care for those who trust God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  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BACKGROUND ON PSALMS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8554" y="6096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SYMBOL SYSTEM OF THE PSALMS</a:t>
            </a:r>
          </a:p>
          <a:p>
            <a:pPr algn="ctr"/>
            <a:endParaRPr lang="en-US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HOLINESS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SACRIFICIAL SYSTEM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accent1"/>
                </a:solidFill>
              </a:rPr>
              <a:t>PRIESTS  </a:t>
            </a:r>
            <a:r>
              <a:rPr lang="en-US" sz="3200" b="1" dirty="0"/>
              <a:t>(see PDF link at course site)</a:t>
            </a:r>
          </a:p>
        </p:txBody>
      </p:sp>
    </p:spTree>
    <p:extLst>
      <p:ext uri="{BB962C8B-B14F-4D97-AF65-F5344CB8AC3E}">
        <p14:creationId xmlns:p14="http://schemas.microsoft.com/office/powerpoint/2010/main" val="304639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u="sng" dirty="0"/>
              <a:t>Holiness &amp; Sacrifices</a:t>
            </a:r>
          </a:p>
          <a:p>
            <a:pPr algn="ctr">
              <a:spcBef>
                <a:spcPts val="0"/>
              </a:spcBef>
            </a:pPr>
            <a:r>
              <a:rPr lang="en-US" altLang="en-US" b="1" dirty="0"/>
              <a:t>(</a:t>
            </a:r>
            <a:r>
              <a:rPr lang="en-US" altLang="en-US" b="1" dirty="0">
                <a:solidFill>
                  <a:schemeClr val="accent1"/>
                </a:solidFill>
              </a:rPr>
              <a:t>relates to Handouts, pp. 16-17</a:t>
            </a:r>
            <a:r>
              <a:rPr lang="en-US" altLang="en-US" b="1" dirty="0"/>
              <a:t>)</a:t>
            </a:r>
          </a:p>
        </p:txBody>
      </p:sp>
      <p:sp>
        <p:nvSpPr>
          <p:cNvPr id="184323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What are some “unclean” foods in our culture that might be eaten in other cultures?  Why are they “unclean” in our culture?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What are some “unclean”/unacceptable behaviors in our culture that might be acceptable in other cultures?  Why are they unacceptable?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For the Israelites fish were “clean” but lobsters were “unclean.”  What would be a possible explanation?</a:t>
            </a:r>
          </a:p>
        </p:txBody>
      </p:sp>
      <p:sp>
        <p:nvSpPr>
          <p:cNvPr id="184324" name="Text Box 4"/>
          <p:cNvSpPr txBox="1">
            <a:spLocks noChangeArrowheads="1"/>
          </p:cNvSpPr>
          <p:nvPr/>
        </p:nvSpPr>
        <p:spPr bwMode="auto">
          <a:xfrm>
            <a:off x="0" y="55626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For Israel blood from a cut was “clean” but menstrual blood was “unclean.” What would be a possible explanation?</a:t>
            </a:r>
            <a:endParaRPr lang="en-US" altLang="en-US"/>
          </a:p>
        </p:txBody>
      </p:sp>
      <p:graphicFrame>
        <p:nvGraphicFramePr>
          <p:cNvPr id="184325" name="Object 5"/>
          <p:cNvGraphicFramePr>
            <a:graphicFrameLocks noChangeAspect="1"/>
          </p:cNvGraphicFramePr>
          <p:nvPr/>
        </p:nvGraphicFramePr>
        <p:xfrm>
          <a:off x="6629400" y="3886200"/>
          <a:ext cx="1676400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3678480" imgH="3468960" progId="MS_ClipArt_Gallery.5">
                  <p:embed/>
                </p:oleObj>
              </mc:Choice>
              <mc:Fallback>
                <p:oleObj name="Clip" r:id="rId3" imgW="3678480" imgH="3468960" progId="MS_ClipArt_Gallery.5">
                  <p:embed/>
                  <p:pic>
                    <p:nvPicPr>
                      <p:cNvPr id="1843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886200"/>
                        <a:ext cx="1676400" cy="158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6" name="Object 6"/>
          <p:cNvGraphicFramePr>
            <a:graphicFrameLocks noChangeAspect="1"/>
          </p:cNvGraphicFramePr>
          <p:nvPr/>
        </p:nvGraphicFramePr>
        <p:xfrm>
          <a:off x="3581400" y="4114800"/>
          <a:ext cx="1916113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4582440" imgH="3166920" progId="MS_ClipArt_Gallery.5">
                  <p:embed/>
                </p:oleObj>
              </mc:Choice>
              <mc:Fallback>
                <p:oleObj name="Clip" r:id="rId5" imgW="4582440" imgH="3166920" progId="MS_ClipArt_Gallery.5">
                  <p:embed/>
                  <p:pic>
                    <p:nvPicPr>
                      <p:cNvPr id="1843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14800"/>
                        <a:ext cx="1916113" cy="132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591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184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84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build="p" autoUpdateAnimBg="0"/>
      <p:bldP spid="18432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a. 	</a:t>
            </a:r>
            <a:r>
              <a:rPr lang="en-US" altLang="en-US" b="1" i="1" dirty="0"/>
              <a:t>Purity system and Holiness system</a:t>
            </a:r>
            <a:endParaRPr lang="en-US" altLang="en-US" b="1" dirty="0"/>
          </a:p>
          <a:p>
            <a:pPr>
              <a:spcBef>
                <a:spcPct val="50000"/>
              </a:spcBef>
            </a:pPr>
            <a:r>
              <a:rPr lang="en-US" altLang="en-US" b="1" dirty="0"/>
              <a:t>	Purity: </a:t>
            </a:r>
            <a:r>
              <a:rPr lang="en-US" altLang="en-US" b="1" dirty="0">
                <a:solidFill>
                  <a:schemeClr val="accent1"/>
                </a:solidFill>
              </a:rPr>
              <a:t>clean</a:t>
            </a:r>
            <a:r>
              <a:rPr lang="en-US" altLang="en-US" b="1" dirty="0"/>
              <a:t> (life, order) vs. </a:t>
            </a:r>
            <a:r>
              <a:rPr lang="en-US" altLang="en-US" b="1" dirty="0">
                <a:solidFill>
                  <a:srgbClr val="C00000"/>
                </a:solidFill>
              </a:rPr>
              <a:t>unclean</a:t>
            </a:r>
            <a:r>
              <a:rPr lang="en-US" altLang="en-US" b="1" dirty="0">
                <a:solidFill>
                  <a:srgbClr val="0000CC"/>
                </a:solidFill>
              </a:rPr>
              <a:t> </a:t>
            </a:r>
            <a:r>
              <a:rPr lang="en-US" altLang="en-US" b="1" dirty="0"/>
              <a:t>(death, chaos)</a:t>
            </a:r>
          </a:p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00CC"/>
                </a:solidFill>
              </a:rPr>
              <a:t>	</a:t>
            </a:r>
            <a:r>
              <a:rPr lang="en-US" altLang="en-US" b="1" dirty="0"/>
              <a:t>Holiness: </a:t>
            </a:r>
            <a:r>
              <a:rPr lang="en-US" altLang="en-US" b="1" dirty="0">
                <a:solidFill>
                  <a:srgbClr val="C00000"/>
                </a:solidFill>
              </a:rPr>
              <a:t>holy</a:t>
            </a:r>
            <a:r>
              <a:rPr lang="en-US" altLang="en-US" b="1" dirty="0"/>
              <a:t> (set apart for sacred use) vs. </a:t>
            </a:r>
            <a:r>
              <a:rPr lang="en-US" altLang="en-US" b="1" dirty="0">
                <a:solidFill>
                  <a:schemeClr val="accent1"/>
                </a:solidFill>
              </a:rPr>
              <a:t>common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	</a:t>
            </a:r>
            <a:r>
              <a:rPr lang="en-US" altLang="en-US" b="1" dirty="0">
                <a:solidFill>
                  <a:schemeClr val="accent1"/>
                </a:solidFill>
              </a:rPr>
              <a:t>Normal</a:t>
            </a:r>
            <a:r>
              <a:rPr lang="en-US" altLang="en-US" b="1" dirty="0"/>
              <a:t> (</a:t>
            </a:r>
            <a:r>
              <a:rPr lang="en-US" altLang="en-US" b="1" dirty="0">
                <a:solidFill>
                  <a:schemeClr val="accent1"/>
                </a:solidFill>
              </a:rPr>
              <a:t>clean and common</a:t>
            </a:r>
            <a:r>
              <a:rPr lang="en-US" altLang="en-US" b="1" dirty="0"/>
              <a:t>) vs </a:t>
            </a:r>
            <a:r>
              <a:rPr lang="en-US" altLang="en-US" b="1" dirty="0">
                <a:solidFill>
                  <a:srgbClr val="C00000"/>
                </a:solidFill>
              </a:rPr>
              <a:t>“Contagious” (unclean, holy)</a:t>
            </a:r>
            <a:endParaRPr lang="en-US" altLang="en-US" b="1" dirty="0"/>
          </a:p>
          <a:p>
            <a:pPr>
              <a:spcBef>
                <a:spcPct val="50000"/>
              </a:spcBef>
            </a:pPr>
            <a:r>
              <a:rPr lang="en-US" altLang="en-US" b="1" dirty="0"/>
              <a:t>	Holiness has “gradations” (examples on next slide)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b.	</a:t>
            </a:r>
            <a:r>
              <a:rPr lang="en-US" altLang="en-US" b="1" i="1" dirty="0"/>
              <a:t>Purification: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	Permitted impurity (not sin) vs. unpermitted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	Unpermitted impurity polluted God’s “dwelling place”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1600200" y="152400"/>
            <a:ext cx="586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u="sng" dirty="0"/>
              <a:t>Holiness &amp; Sacrifices</a:t>
            </a:r>
            <a:endParaRPr lang="en-US" altLang="en-US" dirty="0"/>
          </a:p>
        </p:txBody>
      </p:sp>
      <p:graphicFrame>
        <p:nvGraphicFramePr>
          <p:cNvPr id="186372" name="Object 4"/>
          <p:cNvGraphicFramePr>
            <a:graphicFrameLocks noChangeAspect="1"/>
          </p:cNvGraphicFramePr>
          <p:nvPr/>
        </p:nvGraphicFramePr>
        <p:xfrm>
          <a:off x="7086600" y="4419600"/>
          <a:ext cx="20574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1838095" imgH="1066667" progId="MS_ClipArt_Gallery.5">
                  <p:embed/>
                </p:oleObj>
              </mc:Choice>
              <mc:Fallback>
                <p:oleObj name="Clip" r:id="rId2" imgW="1838095" imgH="1066667" progId="MS_ClipArt_Gallery.5">
                  <p:embed/>
                  <p:pic>
                    <p:nvPicPr>
                      <p:cNvPr id="1863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419600"/>
                        <a:ext cx="2057400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518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6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6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6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6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6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6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6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6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6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6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63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63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63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63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63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0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91440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AutoShape 3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696200" y="0"/>
            <a:ext cx="762000" cy="609600"/>
          </a:xfrm>
          <a:prstGeom prst="actionButtonRetur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206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ext Box 2"/>
          <p:cNvSpPr txBox="1">
            <a:spLocks noChangeArrowheads="1"/>
          </p:cNvSpPr>
          <p:nvPr/>
        </p:nvSpPr>
        <p:spPr bwMode="auto">
          <a:xfrm>
            <a:off x="0" y="914400"/>
            <a:ext cx="91440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dirty="0"/>
              <a:t>	c.	</a:t>
            </a:r>
            <a:r>
              <a:rPr lang="en-US" altLang="en-US" b="1" i="1" dirty="0"/>
              <a:t>Sacrificial system:</a:t>
            </a:r>
            <a:endParaRPr lang="en-US" altLang="en-US" b="1" dirty="0"/>
          </a:p>
          <a:p>
            <a:pPr>
              <a:spcBef>
                <a:spcPct val="50000"/>
              </a:spcBef>
            </a:pPr>
            <a:r>
              <a:rPr lang="en-US" altLang="en-US" b="1" dirty="0"/>
              <a:t>	 	Gifts or gestures of obedience, but NOT food or 			magical manipulation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	            Blood (Lev. 17:10-14): symbol of life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		A couple of types: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				“Purgation”: cleansed God’s dwelling</a:t>
            </a:r>
          </a:p>
          <a:p>
            <a:pPr>
              <a:spcBef>
                <a:spcPct val="50000"/>
              </a:spcBef>
            </a:pPr>
            <a:r>
              <a:rPr lang="en-US" altLang="en-US" b="1" dirty="0"/>
              <a:t>				“Well-being”: feast (“Thanks offering”; 				  (</a:t>
            </a:r>
            <a:r>
              <a:rPr lang="en-US" altLang="en-US" b="1" dirty="0" err="1">
                <a:solidFill>
                  <a:srgbClr val="0000CC"/>
                </a:solidFill>
              </a:rPr>
              <a:t>Todah</a:t>
            </a:r>
            <a:r>
              <a:rPr lang="en-US" altLang="en-US" b="1" dirty="0">
                <a:solidFill>
                  <a:srgbClr val="0000CC"/>
                </a:solidFill>
              </a:rPr>
              <a:t>: thanks; thanks offering)</a:t>
            </a:r>
            <a:endParaRPr lang="en-US" altLang="en-US" b="1" u="sng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600200" y="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 u="sng" dirty="0"/>
              <a:t>Holiness &amp; Sacrifices</a:t>
            </a:r>
            <a:endParaRPr lang="en-US" altLang="en-US" dirty="0"/>
          </a:p>
        </p:txBody>
      </p:sp>
      <p:pic>
        <p:nvPicPr>
          <p:cNvPr id="18436" name="Picture 4" descr="Altar from Megidd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5200"/>
            <a:ext cx="2744788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971800" y="6248400"/>
            <a:ext cx="388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Horned altar from Megiddo</a:t>
            </a:r>
          </a:p>
        </p:txBody>
      </p:sp>
    </p:spTree>
    <p:extLst>
      <p:ext uri="{BB962C8B-B14F-4D97-AF65-F5344CB8AC3E}">
        <p14:creationId xmlns:p14="http://schemas.microsoft.com/office/powerpoint/2010/main" val="1221164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8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8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8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84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8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8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8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8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8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8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8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8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 build="p" autoUpdateAnimBg="0"/>
    </p:bldLst>
  </p:timing>
</p:sld>
</file>

<file path=ppt/theme/theme1.xml><?xml version="1.0" encoding="utf-8"?>
<a:theme xmlns:a="http://schemas.openxmlformats.org/drawingml/2006/main" name="Serene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3333CC"/>
      </a:accent1>
      <a:accent2>
        <a:srgbClr val="009900"/>
      </a:accent2>
      <a:accent3>
        <a:srgbClr val="D1DBD1"/>
      </a:accent3>
      <a:accent4>
        <a:srgbClr val="2A2A2A"/>
      </a:accent4>
      <a:accent5>
        <a:srgbClr val="ADADE2"/>
      </a:accent5>
      <a:accent6>
        <a:srgbClr val="008A00"/>
      </a:accent6>
      <a:hlink>
        <a:srgbClr val="CC0000"/>
      </a:hlink>
      <a:folHlink>
        <a:srgbClr val="996633"/>
      </a:folHlink>
    </a:clrScheme>
    <a:fontScheme name="Sere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erene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3333CC"/>
      </a:accent1>
      <a:accent2>
        <a:srgbClr val="009900"/>
      </a:accent2>
      <a:accent3>
        <a:srgbClr val="D1DBD1"/>
      </a:accent3>
      <a:accent4>
        <a:srgbClr val="2A2A2A"/>
      </a:accent4>
      <a:accent5>
        <a:srgbClr val="ADADE2"/>
      </a:accent5>
      <a:accent6>
        <a:srgbClr val="008A00"/>
      </a:accent6>
      <a:hlink>
        <a:srgbClr val="CC0000"/>
      </a:hlink>
      <a:folHlink>
        <a:srgbClr val="996633"/>
      </a:folHlink>
    </a:clrScheme>
    <a:fontScheme name="1_Sere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Serene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3333CC"/>
      </a:accent1>
      <a:accent2>
        <a:srgbClr val="009900"/>
      </a:accent2>
      <a:accent3>
        <a:srgbClr val="D1DBD1"/>
      </a:accent3>
      <a:accent4>
        <a:srgbClr val="2A2A2A"/>
      </a:accent4>
      <a:accent5>
        <a:srgbClr val="ADADE2"/>
      </a:accent5>
      <a:accent6>
        <a:srgbClr val="008A00"/>
      </a:accent6>
      <a:hlink>
        <a:srgbClr val="CC0000"/>
      </a:hlink>
      <a:folHlink>
        <a:srgbClr val="996633"/>
      </a:folHlink>
    </a:clrScheme>
    <a:fontScheme name="Sere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erene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ren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W:\windows\MS\97\msoffice.sr2\Template\Designs\SERENE.POT</Template>
  <TotalTime>4368</TotalTime>
  <Words>824</Words>
  <Application>Microsoft Office PowerPoint</Application>
  <PresentationFormat>On-screen Show (4:3)</PresentationFormat>
  <Paragraphs>98</Paragraphs>
  <Slides>11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Courier New</vt:lpstr>
      <vt:lpstr>Monotype Sorts</vt:lpstr>
      <vt:lpstr>Times New Roman</vt:lpstr>
      <vt:lpstr>Serene</vt:lpstr>
      <vt:lpstr>1_Serene</vt:lpstr>
      <vt:lpstr>6_Serene</vt:lpstr>
      <vt:lpstr>Clip</vt:lpstr>
      <vt:lpstr>Comprehending the Psalms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 LITERATURE P&amp;R 2010</dc:title>
  <dc:creator>Dr. Rodney K. Duke</dc:creator>
  <cp:lastModifiedBy>Rodney Duke</cp:lastModifiedBy>
  <cp:revision>121</cp:revision>
  <cp:lastPrinted>2002-05-20T20:53:18Z</cp:lastPrinted>
  <dcterms:created xsi:type="dcterms:W3CDTF">1999-08-18T12:34:09Z</dcterms:created>
  <dcterms:modified xsi:type="dcterms:W3CDTF">2026-05-05T15:19:35Z</dcterms:modified>
</cp:coreProperties>
</file>